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67" r:id="rId2"/>
    <p:sldId id="257" r:id="rId3"/>
    <p:sldId id="270" r:id="rId4"/>
    <p:sldId id="258" r:id="rId5"/>
    <p:sldId id="259" r:id="rId6"/>
    <p:sldId id="260" r:id="rId7"/>
    <p:sldId id="271" r:id="rId8"/>
    <p:sldId id="272" r:id="rId9"/>
    <p:sldId id="273" r:id="rId10"/>
    <p:sldId id="274" r:id="rId11"/>
    <p:sldId id="261" r:id="rId12"/>
    <p:sldId id="262" r:id="rId13"/>
    <p:sldId id="263" r:id="rId14"/>
    <p:sldId id="264" r:id="rId15"/>
    <p:sldId id="265" r:id="rId16"/>
    <p:sldId id="266" r:id="rId17"/>
    <p:sldId id="269" r:id="rId18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990" y="-18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1642DB-61C1-41AC-8E3B-F1079B953074}" type="datetimeFigureOut">
              <a:rPr lang="en-IN" smtClean="0"/>
              <a:pPr/>
              <a:t>03-07-2016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F70A23-FC0C-4822-BAD7-58794D66002A}" type="slidenum">
              <a:rPr lang="en-IN" smtClean="0"/>
              <a:pPr/>
              <a:t>‹#›</a:t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1177BD-B1CE-404C-955A-14EBD026DBC6}" type="slidenum">
              <a:rPr lang="en-IN" smtClean="0"/>
              <a:pPr/>
              <a:t>4</a:t>
            </a:fld>
            <a:endParaRPr lang="en-I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51731-F1B3-46A2-AB58-DE697113E58F}" type="datetimeFigureOut">
              <a:rPr lang="en-IN" smtClean="0"/>
              <a:pPr/>
              <a:t>03-07-2016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BE7F0-B6EC-401C-85D0-F0F4E20B3092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51731-F1B3-46A2-AB58-DE697113E58F}" type="datetimeFigureOut">
              <a:rPr lang="en-IN" smtClean="0"/>
              <a:pPr/>
              <a:t>03-07-2016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BE7F0-B6EC-401C-85D0-F0F4E20B3092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51731-F1B3-46A2-AB58-DE697113E58F}" type="datetimeFigureOut">
              <a:rPr lang="en-IN" smtClean="0"/>
              <a:pPr/>
              <a:t>03-07-2016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BE7F0-B6EC-401C-85D0-F0F4E20B3092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51731-F1B3-46A2-AB58-DE697113E58F}" type="datetimeFigureOut">
              <a:rPr lang="en-IN" smtClean="0"/>
              <a:pPr/>
              <a:t>03-07-2016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BE7F0-B6EC-401C-85D0-F0F4E20B3092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51731-F1B3-46A2-AB58-DE697113E58F}" type="datetimeFigureOut">
              <a:rPr lang="en-IN" smtClean="0"/>
              <a:pPr/>
              <a:t>03-07-2016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BE7F0-B6EC-401C-85D0-F0F4E20B3092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51731-F1B3-46A2-AB58-DE697113E58F}" type="datetimeFigureOut">
              <a:rPr lang="en-IN" smtClean="0"/>
              <a:pPr/>
              <a:t>03-07-2016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BE7F0-B6EC-401C-85D0-F0F4E20B3092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51731-F1B3-46A2-AB58-DE697113E58F}" type="datetimeFigureOut">
              <a:rPr lang="en-IN" smtClean="0"/>
              <a:pPr/>
              <a:t>03-07-2016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BE7F0-B6EC-401C-85D0-F0F4E20B3092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51731-F1B3-46A2-AB58-DE697113E58F}" type="datetimeFigureOut">
              <a:rPr lang="en-IN" smtClean="0"/>
              <a:pPr/>
              <a:t>03-07-2016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BE7F0-B6EC-401C-85D0-F0F4E20B3092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51731-F1B3-46A2-AB58-DE697113E58F}" type="datetimeFigureOut">
              <a:rPr lang="en-IN" smtClean="0"/>
              <a:pPr/>
              <a:t>03-07-2016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BE7F0-B6EC-401C-85D0-F0F4E20B3092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51731-F1B3-46A2-AB58-DE697113E58F}" type="datetimeFigureOut">
              <a:rPr lang="en-IN" smtClean="0"/>
              <a:pPr/>
              <a:t>03-07-2016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BE7F0-B6EC-401C-85D0-F0F4E20B3092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51731-F1B3-46A2-AB58-DE697113E58F}" type="datetimeFigureOut">
              <a:rPr lang="en-IN" smtClean="0"/>
              <a:pPr/>
              <a:t>03-07-2016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BE7F0-B6EC-401C-85D0-F0F4E20B3092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B51731-F1B3-46A2-AB58-DE697113E58F}" type="datetimeFigureOut">
              <a:rPr lang="en-IN" smtClean="0"/>
              <a:pPr/>
              <a:t>03-07-2016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DBE7F0-B6EC-401C-85D0-F0F4E20B3092}" type="slidenum">
              <a:rPr lang="en-IN" smtClean="0"/>
              <a:pPr/>
              <a:t>‹#›</a:t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instagram.com/tiffanyandco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s://instagram.com/explore/tags/stitchfixfriday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socialmediaexaminer.com/influencer-marketing-with-doug-karr/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cialmediaexaminer.com/5-brands-on-instagram-that-succeed-with-influencer-marketing/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www.instagram.com/prada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instagram.com/p/udv4m4aufp/?modal=true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l\Desktop\PPT Front Pa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007833"/>
            <a:ext cx="8229600" cy="106211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IN" sz="2500" dirty="0" smtClean="0"/>
              <a:t>In the image below, you can see how different cropping options affect what users see in the feed</a:t>
            </a:r>
            <a:r>
              <a:rPr lang="en-IN" sz="2500" dirty="0" smtClean="0"/>
              <a:t>.</a:t>
            </a:r>
            <a:endParaRPr lang="en-IN" sz="2500" dirty="0"/>
          </a:p>
        </p:txBody>
      </p:sp>
      <p:pic>
        <p:nvPicPr>
          <p:cNvPr id="5" name="Content Placeholder 4" descr="instagram ad format comparison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429991"/>
            <a:ext cx="7272808" cy="2085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164637"/>
            <a:ext cx="1872208" cy="5502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735546"/>
            <a:ext cx="8291264" cy="717078"/>
          </a:xfrm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#6: 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Add Relevant Hashtags</a:t>
            </a:r>
            <a:endParaRPr lang="en-IN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707654"/>
            <a:ext cx="8363272" cy="3168352"/>
          </a:xfrm>
          <a:solidFill>
            <a:schemeClr val="bg1">
              <a:lumMod val="8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IN" sz="2200" b="1" dirty="0" smtClean="0"/>
              <a:t>Add relevant hashtags </a:t>
            </a:r>
            <a:r>
              <a:rPr lang="en-IN" sz="2200" dirty="0" smtClean="0"/>
              <a:t>to make your posts discoverable, but generally </a:t>
            </a:r>
            <a:r>
              <a:rPr lang="en-IN" sz="2200" b="1" dirty="0" smtClean="0"/>
              <a:t>stick with three to five hashtags </a:t>
            </a:r>
            <a:r>
              <a:rPr lang="en-IN" sz="2200" dirty="0" smtClean="0"/>
              <a:t>at a time.</a:t>
            </a:r>
          </a:p>
          <a:p>
            <a:pPr algn="just">
              <a:lnSpc>
                <a:spcPct val="150000"/>
              </a:lnSpc>
            </a:pPr>
            <a:r>
              <a:rPr lang="en-US" sz="2200" dirty="0" smtClean="0"/>
              <a:t>Some brands </a:t>
            </a:r>
            <a:r>
              <a:rPr lang="en-US" sz="2200" b="1" dirty="0" smtClean="0"/>
              <a:t>create their own relevant hashtags</a:t>
            </a:r>
            <a:r>
              <a:rPr lang="en-US" sz="2200" dirty="0" smtClean="0"/>
              <a:t>, such as </a:t>
            </a:r>
            <a:r>
              <a:rPr lang="en-US" sz="2200" u="sng" dirty="0" smtClean="0">
                <a:hlinkClick r:id="rId2"/>
              </a:rPr>
              <a:t>Tiffany &amp; Co.</a:t>
            </a:r>
            <a:r>
              <a:rPr lang="en-US" sz="2200" dirty="0" smtClean="0"/>
              <a:t>’s #</a:t>
            </a:r>
            <a:r>
              <a:rPr lang="en-US" sz="2200" dirty="0" err="1" smtClean="0"/>
              <a:t>TiffanyLeather</a:t>
            </a:r>
            <a:r>
              <a:rPr lang="en-US" sz="2200" dirty="0" smtClean="0"/>
              <a:t> or #</a:t>
            </a:r>
            <a:r>
              <a:rPr lang="en-US" sz="2200" dirty="0" err="1" smtClean="0"/>
              <a:t>TiffanyAtlas</a:t>
            </a:r>
            <a:r>
              <a:rPr lang="en-US" sz="2200" dirty="0" smtClean="0"/>
              <a:t>.</a:t>
            </a:r>
          </a:p>
          <a:p>
            <a:pPr algn="just">
              <a:lnSpc>
                <a:spcPct val="150000"/>
              </a:lnSpc>
            </a:pPr>
            <a:r>
              <a:rPr lang="en-US" sz="2200" dirty="0" smtClean="0"/>
              <a:t>You can </a:t>
            </a:r>
            <a:r>
              <a:rPr lang="en-IN" sz="2200" b="1" dirty="0" smtClean="0"/>
              <a:t>Create a brand-centric hashtag campaign for your followers to use.</a:t>
            </a:r>
            <a:endParaRPr lang="en-IN" sz="2200" dirty="0"/>
          </a:p>
        </p:txBody>
      </p:sp>
      <p:pic>
        <p:nvPicPr>
          <p:cNvPr id="4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23478"/>
            <a:ext cx="1908876" cy="4126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701283"/>
            <a:ext cx="3960440" cy="3384376"/>
          </a:xfrm>
          <a:solidFill>
            <a:schemeClr val="bg2">
              <a:lumMod val="9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IN" sz="2000" b="1" dirty="0" smtClean="0"/>
              <a:t>Stitch Fix </a:t>
            </a:r>
            <a:r>
              <a:rPr lang="en-IN" sz="2000" dirty="0" smtClean="0"/>
              <a:t/>
            </a:r>
            <a:br>
              <a:rPr lang="en-IN" sz="2000" dirty="0" smtClean="0"/>
            </a:br>
            <a:r>
              <a:rPr lang="en-IN" sz="2000" dirty="0" smtClean="0"/>
              <a:t>asks their fashion-forward followers to </a:t>
            </a:r>
            <a:br>
              <a:rPr lang="en-IN" sz="2000" dirty="0" smtClean="0"/>
            </a:br>
            <a:r>
              <a:rPr lang="en-IN" sz="2000" dirty="0" smtClean="0"/>
              <a:t>showcase their styling choices with the hashtag </a:t>
            </a:r>
            <a:r>
              <a:rPr lang="en-IN" sz="2000" u="sng" dirty="0" smtClean="0">
                <a:hlinkClick r:id="rId2"/>
              </a:rPr>
              <a:t>#</a:t>
            </a:r>
            <a:r>
              <a:rPr lang="en-IN" sz="2000" u="sng" dirty="0" err="1" smtClean="0">
                <a:hlinkClick r:id="rId2"/>
              </a:rPr>
              <a:t>StitchFixFriday</a:t>
            </a:r>
            <a:r>
              <a:rPr lang="en-IN" sz="2000" dirty="0" smtClean="0"/>
              <a:t>. </a:t>
            </a:r>
            <a:br>
              <a:rPr lang="en-IN" sz="2000" dirty="0" smtClean="0"/>
            </a:br>
            <a:endParaRPr lang="en-IN" sz="2000" dirty="0"/>
          </a:p>
        </p:txBody>
      </p:sp>
      <p:pic>
        <p:nvPicPr>
          <p:cNvPr id="4" name="Picture 3" descr="#stichfixfriday instagram post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701283"/>
            <a:ext cx="4536504" cy="33843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Rectangle 4"/>
          <p:cNvSpPr/>
          <p:nvPr/>
        </p:nvSpPr>
        <p:spPr>
          <a:xfrm>
            <a:off x="467544" y="4299945"/>
            <a:ext cx="8352928" cy="64633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I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This hashtag not only fosters a sense of community, but also reaffirms who your audience is.</a:t>
            </a:r>
            <a:endParaRPr lang="en-IN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23478"/>
            <a:ext cx="1908876" cy="4126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74552"/>
            <a:ext cx="8229600" cy="717078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27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#7: </a:t>
            </a:r>
            <a:r>
              <a:rPr lang="en-US" sz="27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Use a Call to Action</a:t>
            </a:r>
            <a:endParaRPr lang="en-IN" sz="27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815666"/>
            <a:ext cx="8229600" cy="2538282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en-IN" sz="2200" dirty="0" smtClean="0"/>
              <a:t>Consider </a:t>
            </a:r>
            <a:r>
              <a:rPr lang="en-IN" sz="2200" b="1" dirty="0" smtClean="0"/>
              <a:t>adding a call to action </a:t>
            </a:r>
            <a:r>
              <a:rPr lang="en-IN" sz="2200" dirty="0" smtClean="0"/>
              <a:t>to your post, which prompts customers or shoppers to do something. </a:t>
            </a:r>
          </a:p>
          <a:p>
            <a:pPr>
              <a:lnSpc>
                <a:spcPct val="150000"/>
              </a:lnSpc>
            </a:pPr>
            <a:r>
              <a:rPr lang="en-IN" sz="2200" dirty="0" smtClean="0"/>
              <a:t>This is a great way to gain new followers, but </a:t>
            </a:r>
            <a:r>
              <a:rPr lang="en-IN" sz="2200" b="1" dirty="0" smtClean="0"/>
              <a:t>make sure the action is relevant to your post</a:t>
            </a:r>
            <a:r>
              <a:rPr lang="en-IN" sz="2200" dirty="0" smtClean="0"/>
              <a:t>. </a:t>
            </a:r>
          </a:p>
          <a:p>
            <a:pPr>
              <a:lnSpc>
                <a:spcPct val="150000"/>
              </a:lnSpc>
            </a:pPr>
            <a:r>
              <a:rPr lang="en-IN" sz="2200" dirty="0" smtClean="0"/>
              <a:t>It could be as simple as </a:t>
            </a:r>
            <a:r>
              <a:rPr lang="en-IN" sz="2200" b="1" dirty="0" smtClean="0"/>
              <a:t>“Shop Now!” or “Download our app.”</a:t>
            </a:r>
            <a:endParaRPr lang="en-IN" sz="2200" b="1" dirty="0"/>
          </a:p>
        </p:txBody>
      </p:sp>
      <p:pic>
        <p:nvPicPr>
          <p:cNvPr id="4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23478"/>
            <a:ext cx="1908876" cy="4126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627535"/>
            <a:ext cx="8229600" cy="681074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#8: </a:t>
            </a:r>
            <a:r>
              <a:rPr lang="en-US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Partner With Influencers</a:t>
            </a:r>
            <a:endParaRPr lang="en-IN" sz="3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707655"/>
            <a:ext cx="8229600" cy="2800406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en-IN" sz="2200" dirty="0" smtClean="0"/>
              <a:t>Instagram is home to the new celebrity: </a:t>
            </a:r>
            <a:r>
              <a:rPr lang="en-IN" sz="2200" b="1" dirty="0" smtClean="0"/>
              <a:t>social media influencers</a:t>
            </a:r>
            <a:r>
              <a:rPr lang="en-IN" sz="2200" dirty="0" smtClean="0"/>
              <a:t>. </a:t>
            </a:r>
          </a:p>
          <a:p>
            <a:pPr>
              <a:lnSpc>
                <a:spcPct val="150000"/>
              </a:lnSpc>
            </a:pPr>
            <a:r>
              <a:rPr lang="en-US" sz="2200" dirty="0" smtClean="0"/>
              <a:t>They already </a:t>
            </a:r>
            <a:r>
              <a:rPr lang="en-US" sz="2200" b="1" dirty="0" smtClean="0"/>
              <a:t>have built-in distribution lists </a:t>
            </a:r>
            <a:r>
              <a:rPr lang="en-US" sz="2200" dirty="0" smtClean="0"/>
              <a:t>with </a:t>
            </a:r>
            <a:r>
              <a:rPr lang="en-US" sz="2200" b="1" dirty="0" smtClean="0"/>
              <a:t>large groups of followers</a:t>
            </a:r>
            <a:r>
              <a:rPr lang="en-US" sz="2200" dirty="0" smtClean="0"/>
              <a:t> and are </a:t>
            </a:r>
            <a:r>
              <a:rPr lang="en-US" sz="2200" b="1" dirty="0" smtClean="0"/>
              <a:t>trusted for their opinions </a:t>
            </a:r>
            <a:r>
              <a:rPr lang="en-US" sz="2200" dirty="0" smtClean="0"/>
              <a:t>on what products to purchase. </a:t>
            </a:r>
            <a:endParaRPr lang="en-IN" sz="2200" dirty="0" smtClean="0"/>
          </a:p>
          <a:p>
            <a:pPr>
              <a:lnSpc>
                <a:spcPct val="150000"/>
              </a:lnSpc>
            </a:pPr>
            <a:r>
              <a:rPr lang="en-IN" sz="2200" dirty="0" smtClean="0"/>
              <a:t>By </a:t>
            </a:r>
            <a:r>
              <a:rPr lang="en-IN" sz="2200" u="sng" dirty="0" smtClean="0">
                <a:solidFill>
                  <a:srgbClr val="FF0000"/>
                </a:solidFill>
                <a:hlinkClick r:id="rId2"/>
              </a:rPr>
              <a:t>working with influencers</a:t>
            </a:r>
            <a:r>
              <a:rPr lang="en-IN" sz="2200" dirty="0" smtClean="0">
                <a:solidFill>
                  <a:srgbClr val="FF0000"/>
                </a:solidFill>
              </a:rPr>
              <a:t>, </a:t>
            </a:r>
            <a:r>
              <a:rPr lang="en-IN" sz="2200" dirty="0" smtClean="0"/>
              <a:t>you </a:t>
            </a:r>
            <a:r>
              <a:rPr lang="en-IN" sz="2200" b="1" dirty="0" smtClean="0"/>
              <a:t>harness their digital popularity to expand your follower count and boost direct sales</a:t>
            </a:r>
            <a:r>
              <a:rPr lang="en-IN" sz="2200" dirty="0" smtClean="0"/>
              <a:t>.</a:t>
            </a:r>
            <a:endParaRPr lang="en-IN" sz="2200" dirty="0"/>
          </a:p>
        </p:txBody>
      </p:sp>
      <p:pic>
        <p:nvPicPr>
          <p:cNvPr id="4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23478"/>
            <a:ext cx="1908876" cy="4126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dewell influencer instagram post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699542"/>
            <a:ext cx="5400600" cy="32403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755576" y="4155927"/>
            <a:ext cx="7848872" cy="792088"/>
          </a:xfrm>
          <a:solidFill>
            <a:schemeClr val="accent5">
              <a:lumMod val="20000"/>
              <a:lumOff val="80000"/>
            </a:schemeClr>
          </a:solidFill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en-IN" dirty="0" smtClean="0"/>
              <a:t>Top brands like </a:t>
            </a:r>
            <a:r>
              <a:rPr lang="en-IN" dirty="0" err="1" smtClean="0"/>
              <a:t>Birchbox</a:t>
            </a:r>
            <a:r>
              <a:rPr lang="en-IN" dirty="0" smtClean="0"/>
              <a:t> and </a:t>
            </a:r>
            <a:r>
              <a:rPr lang="en-IN" dirty="0" err="1" smtClean="0"/>
              <a:t>Madewell</a:t>
            </a:r>
            <a:r>
              <a:rPr lang="en-IN" dirty="0" smtClean="0"/>
              <a:t>  </a:t>
            </a:r>
            <a:r>
              <a:rPr lang="en-IN" dirty="0" smtClean="0">
                <a:solidFill>
                  <a:srgbClr val="0000FF"/>
                </a:solidFill>
              </a:rPr>
              <a:t>P</a:t>
            </a:r>
            <a:r>
              <a:rPr lang="en-IN" u="sng" dirty="0" smtClean="0">
                <a:hlinkClick r:id="rId3"/>
              </a:rPr>
              <a:t>artner With Influencers</a:t>
            </a:r>
            <a:r>
              <a:rPr lang="en-IN" dirty="0" smtClean="0"/>
              <a:t> to create compelling content to promote their products.</a:t>
            </a:r>
            <a:endParaRPr lang="en-IN" dirty="0"/>
          </a:p>
        </p:txBody>
      </p:sp>
      <p:pic>
        <p:nvPicPr>
          <p:cNvPr id="5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23478"/>
            <a:ext cx="1908876" cy="4126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67544" y="681542"/>
            <a:ext cx="8229600" cy="641623"/>
          </a:xfrm>
          <a:solidFill>
            <a:schemeClr val="accent1">
              <a:lumMod val="40000"/>
              <a:lumOff val="6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Takeaway</a:t>
            </a:r>
            <a:endParaRPr lang="en-IN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67544" y="1707655"/>
            <a:ext cx="8229600" cy="263838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IN" sz="2100" b="1" dirty="0" smtClean="0"/>
              <a:t>Determine how many photos you’ll post weekly and set internal key performance indicators and goals to measure success</a:t>
            </a:r>
            <a:r>
              <a:rPr lang="en-IN" sz="2100" dirty="0" smtClean="0"/>
              <a:t>.</a:t>
            </a:r>
          </a:p>
          <a:p>
            <a:pPr algn="just">
              <a:lnSpc>
                <a:spcPct val="150000"/>
              </a:lnSpc>
            </a:pPr>
            <a:r>
              <a:rPr lang="en-IN" sz="2100" dirty="0" smtClean="0"/>
              <a:t>Remember that engagement is a two-way street. </a:t>
            </a:r>
            <a:r>
              <a:rPr lang="en-IN" sz="2100" b="1" dirty="0" smtClean="0"/>
              <a:t>Follow and pay attention to your followers</a:t>
            </a:r>
            <a:r>
              <a:rPr lang="en-IN" sz="2100" dirty="0" smtClean="0"/>
              <a:t>, and </a:t>
            </a:r>
            <a:r>
              <a:rPr lang="en-IN" sz="2100" b="1" dirty="0" smtClean="0"/>
              <a:t>like the posts that are strategically and aesthetically aligned with your brand</a:t>
            </a:r>
            <a:r>
              <a:rPr lang="en-IN" sz="2100" dirty="0" smtClean="0"/>
              <a:t>.</a:t>
            </a:r>
          </a:p>
        </p:txBody>
      </p:sp>
      <p:pic>
        <p:nvPicPr>
          <p:cNvPr id="4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23478"/>
            <a:ext cx="1908876" cy="4126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47664" y="1275608"/>
            <a:ext cx="5832648" cy="2304255"/>
          </a:xfrm>
          <a:solidFill>
            <a:schemeClr val="accent6">
              <a:lumMod val="60000"/>
              <a:lumOff val="40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en-US" sz="7000" dirty="0" smtClean="0">
                <a:latin typeface="Times New Roman" pitchFamily="18" charset="0"/>
                <a:cs typeface="Times New Roman" pitchFamily="18" charset="0"/>
              </a:rPr>
              <a:t>THANK </a:t>
            </a:r>
          </a:p>
          <a:p>
            <a:pPr algn="ctr">
              <a:buNone/>
            </a:pPr>
            <a:r>
              <a:rPr lang="en-US" sz="7000" dirty="0" smtClean="0">
                <a:latin typeface="Times New Roman" pitchFamily="18" charset="0"/>
                <a:cs typeface="Times New Roman" pitchFamily="18" charset="0"/>
              </a:rPr>
              <a:t>YOU</a:t>
            </a:r>
            <a:endParaRPr lang="en-IN" sz="7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23478"/>
            <a:ext cx="1908876" cy="4126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/>
          </a:bodyPr>
          <a:lstStyle/>
          <a:p>
            <a:r>
              <a:rPr lang="en-US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Video #7</a:t>
            </a:r>
            <a:r>
              <a:rPr lang="en-US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Creating Effective Instagram Ads</a:t>
            </a:r>
            <a:endParaRPr lang="en-IN" sz="3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23478"/>
            <a:ext cx="1908876" cy="4126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11560" y="897564"/>
            <a:ext cx="8013576" cy="70207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Introduction</a:t>
            </a:r>
            <a:endParaRPr kumimoji="0" lang="en-I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539552" y="2031690"/>
            <a:ext cx="8229600" cy="2343708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92500" lnSpcReduction="20000"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IN" sz="2200" b="0" i="0" u="none" strike="noStrike" kern="1200" cap="none" spc="0" normalizeH="0" baseline="0" noProof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To have a </a:t>
            </a:r>
            <a:r>
              <a:rPr kumimoji="0" lang="en-IN" sz="2200" b="1" i="0" u="none" strike="noStrike" kern="1200" cap="none" spc="0" normalizeH="0" baseline="0" noProof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real impact </a:t>
            </a:r>
            <a:r>
              <a:rPr kumimoji="0" lang="en-IN" sz="2200" b="0" i="0" u="none" strike="noStrike" kern="1200" cap="none" spc="0" normalizeH="0" baseline="0" noProof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of your </a:t>
            </a:r>
            <a:r>
              <a:rPr kumimoji="0" lang="en-US" sz="2200" b="0" i="0" u="none" strike="noStrike" kern="1200" cap="none" spc="0" normalizeH="0" baseline="0" noProof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Instagram Ads</a:t>
            </a:r>
            <a:r>
              <a:rPr kumimoji="0" lang="en-IN" sz="2200" b="0" i="0" u="none" strike="noStrike" kern="1200" cap="none" spc="0" normalizeH="0" baseline="0" noProof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your posts need to be </a:t>
            </a:r>
            <a:r>
              <a:rPr kumimoji="0" lang="en-IN" sz="2200" b="1" i="0" u="none" strike="noStrike" kern="1200" cap="none" spc="0" normalizeH="0" baseline="0" noProof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carefully crafted </a:t>
            </a:r>
            <a:r>
              <a:rPr kumimoji="0" lang="en-IN" sz="2200" b="0" i="0" u="none" strike="noStrike" kern="1200" cap="none" spc="0" normalizeH="0" baseline="0" noProof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and </a:t>
            </a:r>
            <a:r>
              <a:rPr kumimoji="0" lang="en-IN" sz="2200" b="1" i="0" u="none" strike="noStrike" kern="1200" cap="none" spc="0" normalizeH="0" baseline="0" noProof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shared with purpose and intent</a:t>
            </a:r>
            <a:r>
              <a:rPr kumimoji="0" lang="en-IN" sz="2200" b="0" i="0" u="none" strike="noStrike" kern="1200" cap="none" spc="0" normalizeH="0" baseline="0" noProof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IN" sz="2200" b="0" i="0" u="none" strike="noStrike" kern="1200" cap="none" spc="0" normalizeH="0" baseline="0" noProof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IN" sz="2200" b="0" i="0" u="none" strike="noStrike" kern="1200" cap="none" spc="0" normalizeH="0" baseline="0" noProof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Discover how to </a:t>
            </a:r>
            <a:r>
              <a:rPr kumimoji="0" lang="en-IN" sz="2200" b="1" i="0" u="none" strike="noStrike" kern="1200" cap="none" spc="0" normalizeH="0" baseline="0" noProof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create Instagram posts that increase engagement and drive sales</a:t>
            </a:r>
            <a:r>
              <a:rPr kumimoji="0" lang="en-IN" sz="2200" b="0" i="0" u="none" strike="noStrike" kern="1200" cap="none" spc="0" normalizeH="0" baseline="0" noProof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endParaRPr kumimoji="0" lang="en-IN" sz="22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23478"/>
            <a:ext cx="1908876" cy="4126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1542"/>
            <a:ext cx="8229600" cy="597713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2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#1: Design Images to Capture Attention</a:t>
            </a:r>
            <a:endParaRPr lang="en-IN" sz="2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419622"/>
            <a:ext cx="4618856" cy="3528392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rmAutofit fontScale="77500" lnSpcReduction="20000"/>
          </a:bodyPr>
          <a:lstStyle/>
          <a:p>
            <a:pPr algn="ctr">
              <a:lnSpc>
                <a:spcPct val="150000"/>
              </a:lnSpc>
              <a:buNone/>
            </a:pPr>
            <a:r>
              <a:rPr lang="en-IN" sz="2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Find an Interesting Angle</a:t>
            </a:r>
          </a:p>
          <a:p>
            <a:pPr algn="ctr">
              <a:lnSpc>
                <a:spcPct val="150000"/>
              </a:lnSpc>
              <a:buNone/>
            </a:pPr>
            <a:endParaRPr lang="en-IN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76213" lvl="1" indent="0" algn="just">
              <a:lnSpc>
                <a:spcPct val="150000"/>
              </a:lnSpc>
              <a:buNone/>
            </a:pPr>
            <a:r>
              <a:rPr lang="en-IN" sz="2000" dirty="0" smtClean="0"/>
              <a:t>Think about whether you should </a:t>
            </a:r>
            <a:r>
              <a:rPr lang="en-IN" sz="2000" b="1" dirty="0" smtClean="0"/>
              <a:t>show the entire product</a:t>
            </a:r>
            <a:r>
              <a:rPr lang="en-IN" sz="2000" dirty="0" smtClean="0"/>
              <a:t>, </a:t>
            </a:r>
            <a:r>
              <a:rPr lang="en-IN" sz="2000" b="1" dirty="0" smtClean="0"/>
              <a:t>frame the shot a certain way </a:t>
            </a:r>
            <a:r>
              <a:rPr lang="en-IN" sz="2000" dirty="0" smtClean="0"/>
              <a:t>or </a:t>
            </a:r>
            <a:r>
              <a:rPr lang="en-IN" sz="2000" b="1" dirty="0" smtClean="0"/>
              <a:t>include another item to accompany the product</a:t>
            </a:r>
            <a:r>
              <a:rPr lang="en-IN" sz="2000" dirty="0" smtClean="0"/>
              <a:t>.</a:t>
            </a:r>
          </a:p>
          <a:p>
            <a:pPr marL="176213" lvl="1" indent="0" algn="just">
              <a:lnSpc>
                <a:spcPct val="150000"/>
              </a:lnSpc>
              <a:buNone/>
            </a:pPr>
            <a:endParaRPr lang="en-IN" sz="2000" dirty="0" smtClean="0"/>
          </a:p>
          <a:p>
            <a:pPr marL="176213" lvl="1" indent="0" algn="just">
              <a:lnSpc>
                <a:spcPct val="150000"/>
              </a:lnSpc>
              <a:buNone/>
            </a:pPr>
            <a:r>
              <a:rPr lang="en-US" sz="2000" dirty="0" err="1" smtClean="0">
                <a:solidFill>
                  <a:srgbClr val="FF0000"/>
                </a:solidFill>
              </a:rPr>
              <a:t>Warby</a:t>
            </a:r>
            <a:r>
              <a:rPr lang="en-US" sz="2000" dirty="0" smtClean="0">
                <a:solidFill>
                  <a:srgbClr val="FF0000"/>
                </a:solidFill>
              </a:rPr>
              <a:t> Parker</a:t>
            </a:r>
            <a:r>
              <a:rPr lang="en-US" sz="2000" dirty="0" smtClean="0"/>
              <a:t> posts creative photos of their eyewear on Instagram, often garnering more than 2,000 likes per post.</a:t>
            </a:r>
            <a:endParaRPr lang="en-IN" sz="2000" dirty="0"/>
          </a:p>
        </p:txBody>
      </p:sp>
      <p:pic>
        <p:nvPicPr>
          <p:cNvPr id="4" name="Picture 3" descr="warby-parker instagram post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1419622"/>
            <a:ext cx="3707904" cy="35283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23478"/>
            <a:ext cx="1908876" cy="4126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789555"/>
            <a:ext cx="4186808" cy="3895079"/>
          </a:xfr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31750"/>
          </a:effectLst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endParaRPr lang="en-IN" sz="2500" b="1" dirty="0" smtClean="0"/>
          </a:p>
          <a:p>
            <a:pPr algn="ctr">
              <a:buNone/>
            </a:pPr>
            <a:r>
              <a:rPr lang="en-IN" sz="2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Focus on Lighting</a:t>
            </a:r>
            <a:endParaRPr lang="en-IN" sz="25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2438" lvl="1" indent="4763" algn="just">
              <a:buNone/>
            </a:pPr>
            <a:endParaRPr lang="en-IN" sz="2000" dirty="0" smtClean="0"/>
          </a:p>
          <a:p>
            <a:pPr marL="176213" lvl="1" indent="0" algn="just">
              <a:buNone/>
            </a:pPr>
            <a:r>
              <a:rPr lang="en-IN" sz="2000" dirty="0" smtClean="0"/>
              <a:t>The lighting in a photo can tell a story about your brand.</a:t>
            </a:r>
          </a:p>
          <a:p>
            <a:pPr marL="176213" lvl="1" indent="0" algn="just">
              <a:buNone/>
            </a:pPr>
            <a:endParaRPr lang="en-US" sz="2000" b="1" dirty="0" smtClean="0"/>
          </a:p>
          <a:p>
            <a:pPr marL="176213" lvl="1" indent="0" algn="just">
              <a:buNone/>
            </a:pPr>
            <a:r>
              <a:rPr lang="en-US" sz="2000" b="1" dirty="0" smtClean="0"/>
              <a:t>Think about whether your photo should be shown in color or in black and white</a:t>
            </a:r>
          </a:p>
          <a:p>
            <a:pPr marL="176213" lvl="1" indent="0" algn="just">
              <a:buNone/>
            </a:pPr>
            <a:endParaRPr lang="en-US" sz="2000" u="sng" dirty="0" smtClean="0">
              <a:hlinkClick r:id="rId2"/>
            </a:endParaRPr>
          </a:p>
          <a:p>
            <a:pPr marL="176213" lvl="1" indent="0" algn="just">
              <a:buNone/>
            </a:pPr>
            <a:r>
              <a:rPr lang="en-US" sz="2000" u="sng" dirty="0" smtClean="0">
                <a:hlinkClick r:id="rId2"/>
              </a:rPr>
              <a:t>Prada</a:t>
            </a:r>
            <a:r>
              <a:rPr lang="en-US" sz="2000" dirty="0" smtClean="0"/>
              <a:t> posts a variety of photos taken in unique lighting.</a:t>
            </a:r>
          </a:p>
          <a:p>
            <a:pPr lvl="1" algn="just"/>
            <a:endParaRPr lang="en-IN" sz="2000" dirty="0"/>
          </a:p>
        </p:txBody>
      </p:sp>
      <p:pic>
        <p:nvPicPr>
          <p:cNvPr id="4" name="Picture 3" descr="prada instagram post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764901"/>
            <a:ext cx="4392488" cy="39604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123478"/>
            <a:ext cx="1908876" cy="4126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573528"/>
            <a:ext cx="8229600" cy="594066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#2: Tell a Story With the Caption</a:t>
            </a:r>
            <a:endParaRPr lang="en-IN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275607"/>
            <a:ext cx="8229600" cy="3690410"/>
          </a:xfrm>
          <a:solidFill>
            <a:schemeClr val="bg2">
              <a:lumMod val="75000"/>
            </a:schemeClr>
          </a:solidFill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en-US" sz="1800" dirty="0" smtClean="0"/>
              <a:t>	You can always u</a:t>
            </a:r>
            <a:r>
              <a:rPr lang="en-IN" sz="1800" dirty="0" smtClean="0"/>
              <a:t>se a caption to tell a story about your photo. </a:t>
            </a:r>
            <a:r>
              <a:rPr lang="en-US" sz="1800" dirty="0" smtClean="0"/>
              <a:t>It’s important to </a:t>
            </a:r>
            <a:r>
              <a:rPr lang="en-US" sz="1800" b="1" dirty="0" smtClean="0"/>
              <a:t>identify what type of description resonates best with your audience</a:t>
            </a:r>
            <a:r>
              <a:rPr lang="en-US" sz="1800" dirty="0" smtClean="0"/>
              <a:t>.</a:t>
            </a:r>
            <a:endParaRPr lang="en-IN" sz="1800" dirty="0" smtClean="0"/>
          </a:p>
          <a:p>
            <a:endParaRPr lang="en-IN" sz="1800" u="sng" dirty="0" smtClean="0">
              <a:hlinkClick r:id="rId2"/>
            </a:endParaRPr>
          </a:p>
          <a:p>
            <a:endParaRPr lang="en-IN" sz="1800" u="sng" dirty="0" smtClean="0">
              <a:hlinkClick r:id="rId2"/>
            </a:endParaRPr>
          </a:p>
          <a:p>
            <a:endParaRPr lang="en-IN" sz="1800" u="sng" dirty="0" smtClean="0">
              <a:hlinkClick r:id="rId2"/>
            </a:endParaRPr>
          </a:p>
          <a:p>
            <a:endParaRPr lang="en-US" sz="1800" u="sng" dirty="0" smtClean="0">
              <a:hlinkClick r:id="rId2"/>
            </a:endParaRPr>
          </a:p>
          <a:p>
            <a:endParaRPr lang="en-US" sz="1800" u="sng" dirty="0" smtClean="0">
              <a:hlinkClick r:id="rId2"/>
            </a:endParaRPr>
          </a:p>
          <a:p>
            <a:endParaRPr lang="en-US" sz="1800" u="sng" dirty="0" smtClean="0">
              <a:hlinkClick r:id="rId2"/>
            </a:endParaRPr>
          </a:p>
          <a:p>
            <a:endParaRPr lang="en-US" sz="1800" u="sng" dirty="0" smtClean="0">
              <a:hlinkClick r:id="rId2"/>
            </a:endParaRPr>
          </a:p>
          <a:p>
            <a:endParaRPr lang="en-IN" sz="1800" u="sng" dirty="0" smtClean="0">
              <a:hlinkClick r:id="rId2"/>
            </a:endParaRPr>
          </a:p>
          <a:p>
            <a:pPr algn="ctr">
              <a:buNone/>
            </a:pPr>
            <a:endParaRPr lang="en-IN" sz="1800" u="sng" dirty="0" smtClean="0">
              <a:hlinkClick r:id="rId2"/>
            </a:endParaRPr>
          </a:p>
          <a:p>
            <a:pPr algn="ctr">
              <a:buNone/>
            </a:pPr>
            <a:endParaRPr lang="en-IN" sz="1800" u="sng" dirty="0">
              <a:hlinkClick r:id="rId2"/>
            </a:endParaRPr>
          </a:p>
          <a:p>
            <a:pPr algn="ctr">
              <a:buNone/>
            </a:pPr>
            <a:endParaRPr lang="en-IN" sz="1800" u="sng" dirty="0" smtClean="0">
              <a:hlinkClick r:id="rId2"/>
            </a:endParaRPr>
          </a:p>
          <a:p>
            <a:pPr algn="ctr">
              <a:buNone/>
            </a:pPr>
            <a:r>
              <a:rPr lang="en-IN" sz="1800" u="sng" dirty="0" smtClean="0">
                <a:hlinkClick r:id="rId2"/>
              </a:rPr>
              <a:t>Nike’s caption here</a:t>
            </a:r>
            <a:r>
              <a:rPr lang="en-IN" sz="1800" dirty="0" smtClean="0"/>
              <a:t> is evocative and tells a story instead of merely describing the product.</a:t>
            </a:r>
            <a:endParaRPr lang="en-IN" sz="1800" dirty="0"/>
          </a:p>
        </p:txBody>
      </p:sp>
      <p:pic>
        <p:nvPicPr>
          <p:cNvPr id="4" name="Picture 3" descr="nike instagram post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1977686"/>
            <a:ext cx="5328592" cy="23077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123478"/>
            <a:ext cx="1872208" cy="4126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10895"/>
            <a:ext cx="8229600" cy="432049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#3: </a:t>
            </a:r>
            <a:r>
              <a:rPr lang="en-US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Drive Traffic to Your Website</a:t>
            </a:r>
            <a:endParaRPr lang="en-IN" sz="3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91524"/>
            <a:ext cx="8229600" cy="3394472"/>
          </a:xfrm>
          <a:solidFill>
            <a:schemeClr val="accent5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IN" sz="2000" dirty="0" smtClean="0"/>
              <a:t>Now you can </a:t>
            </a:r>
            <a:r>
              <a:rPr lang="en-IN" sz="2000" b="1" dirty="0" smtClean="0"/>
              <a:t>choose from two additional ad objectives: Clicks to Website and Website Conversions</a:t>
            </a:r>
            <a:r>
              <a:rPr lang="en-IN" sz="2000" dirty="0" smtClean="0"/>
              <a:t>.</a:t>
            </a:r>
          </a:p>
          <a:p>
            <a:pPr>
              <a:lnSpc>
                <a:spcPct val="150000"/>
              </a:lnSpc>
            </a:pPr>
            <a:r>
              <a:rPr lang="en-US" sz="2000" dirty="0" smtClean="0"/>
              <a:t>Viewers </a:t>
            </a:r>
            <a:r>
              <a:rPr lang="en-US" sz="2000" dirty="0" smtClean="0"/>
              <a:t>will see a </a:t>
            </a:r>
            <a:r>
              <a:rPr lang="en-US" sz="2000" b="1" dirty="0" smtClean="0"/>
              <a:t>sponsored ad with an image, a description, and a clickable call-to-action button that will take them to your site.</a:t>
            </a:r>
          </a:p>
          <a:p>
            <a:pPr>
              <a:lnSpc>
                <a:spcPct val="150000"/>
              </a:lnSpc>
            </a:pPr>
            <a:endParaRPr lang="en-IN" sz="2000" dirty="0" smtClean="0"/>
          </a:p>
          <a:p>
            <a:pPr>
              <a:lnSpc>
                <a:spcPct val="150000"/>
              </a:lnSpc>
            </a:pPr>
            <a:endParaRPr lang="en-IN" sz="2000" dirty="0" smtClean="0"/>
          </a:p>
          <a:p>
            <a:pPr>
              <a:lnSpc>
                <a:spcPct val="150000"/>
              </a:lnSpc>
            </a:pPr>
            <a:endParaRPr lang="en-IN" sz="2000" dirty="0"/>
          </a:p>
        </p:txBody>
      </p:sp>
      <p:pic>
        <p:nvPicPr>
          <p:cNvPr id="4" name="Picture 3" descr="instagram ad objective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3507854"/>
            <a:ext cx="5578599" cy="11341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123478"/>
            <a:ext cx="1872208" cy="4126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51570"/>
            <a:ext cx="8229600" cy="486055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27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#4: Add a Pixel to your Campaign</a:t>
            </a:r>
            <a:endParaRPr lang="en-IN" sz="27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9661"/>
            <a:ext cx="4186808" cy="2664297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/>
            <a:r>
              <a:rPr lang="en-IN" sz="2000" dirty="0" smtClean="0"/>
              <a:t>Choose </a:t>
            </a:r>
            <a:r>
              <a:rPr lang="en-IN" sz="2000" dirty="0" smtClean="0"/>
              <a:t>the </a:t>
            </a:r>
            <a:r>
              <a:rPr lang="en-IN" sz="2000" b="1" dirty="0" smtClean="0"/>
              <a:t>objective Increase Conversions </a:t>
            </a:r>
            <a:r>
              <a:rPr lang="en-IN" sz="2000" dirty="0" smtClean="0"/>
              <a:t>on Your Website  </a:t>
            </a:r>
            <a:endParaRPr lang="en-US" sz="2000" dirty="0" smtClean="0"/>
          </a:p>
          <a:p>
            <a:pPr algn="just"/>
            <a:r>
              <a:rPr lang="en-IN" sz="2000" dirty="0" smtClean="0"/>
              <a:t>The Ads Manager prompts you to </a:t>
            </a:r>
            <a:r>
              <a:rPr lang="en-IN" sz="2000" b="1" dirty="0" smtClean="0"/>
              <a:t>choose a conversion to optimize for </a:t>
            </a:r>
            <a:r>
              <a:rPr lang="en-IN" sz="2000" dirty="0" smtClean="0"/>
              <a:t>and </a:t>
            </a:r>
            <a:r>
              <a:rPr lang="en-IN" sz="2000" b="1" dirty="0" smtClean="0"/>
              <a:t>a pixel to track it.</a:t>
            </a:r>
          </a:p>
          <a:p>
            <a:pPr algn="just"/>
            <a:r>
              <a:rPr lang="en-US" sz="2000" dirty="0" smtClean="0"/>
              <a:t>Make sure that you </a:t>
            </a:r>
            <a:r>
              <a:rPr lang="en-US" sz="2000" b="1" dirty="0" smtClean="0"/>
              <a:t>select the appropriate call to action</a:t>
            </a:r>
            <a:r>
              <a:rPr lang="en-US" sz="2000" dirty="0" smtClean="0"/>
              <a:t>.</a:t>
            </a:r>
            <a:endParaRPr lang="en-IN" sz="2000" dirty="0"/>
          </a:p>
        </p:txBody>
      </p:sp>
      <p:pic>
        <p:nvPicPr>
          <p:cNvPr id="4" name="Picture 3" descr="instagram ad choose conversion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1707654"/>
            <a:ext cx="3406899" cy="28083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123478"/>
            <a:ext cx="1872208" cy="4126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9911"/>
            <a:ext cx="8229600" cy="507703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#5: 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Stand Out With Landscape Images</a:t>
            </a:r>
            <a:endParaRPr lang="en-IN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56989"/>
            <a:ext cx="8229600" cy="3175001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en-IN" sz="2000" dirty="0" smtClean="0"/>
              <a:t>You </a:t>
            </a:r>
            <a:r>
              <a:rPr lang="en-IN" sz="2000" dirty="0" smtClean="0"/>
              <a:t>can now use </a:t>
            </a:r>
            <a:r>
              <a:rPr lang="en-IN" sz="2000" b="1" dirty="0" smtClean="0"/>
              <a:t>landscape and portrait formats </a:t>
            </a:r>
            <a:r>
              <a:rPr lang="en-IN" sz="2000" b="1" dirty="0" smtClean="0"/>
              <a:t>for both </a:t>
            </a:r>
            <a:r>
              <a:rPr lang="en-IN" sz="2000" dirty="0" smtClean="0"/>
              <a:t>images </a:t>
            </a:r>
            <a:r>
              <a:rPr lang="en-IN" sz="2000" dirty="0" smtClean="0"/>
              <a:t>and videos.</a:t>
            </a:r>
          </a:p>
          <a:p>
            <a:pPr algn="just">
              <a:lnSpc>
                <a:spcPct val="150000"/>
              </a:lnSpc>
            </a:pPr>
            <a:r>
              <a:rPr lang="en-US" sz="2000" dirty="0" smtClean="0"/>
              <a:t>You</a:t>
            </a:r>
            <a:r>
              <a:rPr lang="en-US" sz="2000" dirty="0" smtClean="0"/>
              <a:t> </a:t>
            </a:r>
            <a:r>
              <a:rPr lang="en-US" sz="2000" b="1" dirty="0" smtClean="0"/>
              <a:t>choose the format of your image in the creative section</a:t>
            </a:r>
            <a:r>
              <a:rPr lang="en-US" sz="2000" dirty="0" smtClean="0"/>
              <a:t>.</a:t>
            </a:r>
          </a:p>
          <a:p>
            <a:pPr algn="just">
              <a:lnSpc>
                <a:spcPct val="150000"/>
              </a:lnSpc>
            </a:pPr>
            <a:r>
              <a:rPr lang="en-US" sz="2000" dirty="0" smtClean="0"/>
              <a:t>Once you </a:t>
            </a:r>
            <a:r>
              <a:rPr lang="en-US" sz="2000" b="1" dirty="0" smtClean="0"/>
              <a:t>upload or select your image</a:t>
            </a:r>
            <a:r>
              <a:rPr lang="en-US" sz="2000" dirty="0" smtClean="0"/>
              <a:t>, you’ll </a:t>
            </a:r>
            <a:r>
              <a:rPr lang="en-US" sz="2000" b="1" dirty="0" smtClean="0"/>
              <a:t>see an option to crop it</a:t>
            </a:r>
            <a:r>
              <a:rPr lang="en-US" sz="2000" dirty="0" smtClean="0"/>
              <a:t>.</a:t>
            </a:r>
            <a:endParaRPr lang="en-IN" sz="2000" dirty="0"/>
          </a:p>
        </p:txBody>
      </p:sp>
      <p:pic>
        <p:nvPicPr>
          <p:cNvPr id="4" name="Picture 3" descr="instagram ad crop icon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3795886"/>
            <a:ext cx="6696744" cy="102611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164637"/>
            <a:ext cx="1872208" cy="5502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353</Words>
  <Application>Microsoft Office PowerPoint</Application>
  <PresentationFormat>On-screen Show (16:9)</PresentationFormat>
  <Paragraphs>67</Paragraphs>
  <Slides>17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Slide 1</vt:lpstr>
      <vt:lpstr>Video #7 Creating Effective Instagram Ads</vt:lpstr>
      <vt:lpstr>Slide 3</vt:lpstr>
      <vt:lpstr>#1: Design Images to Capture Attention</vt:lpstr>
      <vt:lpstr>Slide 5</vt:lpstr>
      <vt:lpstr>#2: Tell a Story With the Caption</vt:lpstr>
      <vt:lpstr>#3: Drive Traffic to Your Website</vt:lpstr>
      <vt:lpstr>#4: Add a Pixel to your Campaign</vt:lpstr>
      <vt:lpstr>#5: Stand Out With Landscape Images</vt:lpstr>
      <vt:lpstr>In the image below, you can see how different cropping options affect what users see in the feed.</vt:lpstr>
      <vt:lpstr>#6: Add Relevant Hashtags</vt:lpstr>
      <vt:lpstr>Stitch Fix  asks their fashion-forward followers to  showcase their styling choices with the hashtag #StitchFixFriday.  </vt:lpstr>
      <vt:lpstr>#7: Use a Call to Action</vt:lpstr>
      <vt:lpstr>#8: Partner With Influencers</vt:lpstr>
      <vt:lpstr>Top brands like Birchbox and Madewell  Partner With Influencers to create compelling content to promote their products.</vt:lpstr>
      <vt:lpstr>The Takeaway</vt:lpstr>
      <vt:lpstr>Slide 17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Hp</dc:creator>
  <cp:lastModifiedBy>Hp</cp:lastModifiedBy>
  <cp:revision>44</cp:revision>
  <dcterms:created xsi:type="dcterms:W3CDTF">2016-07-01T09:35:01Z</dcterms:created>
  <dcterms:modified xsi:type="dcterms:W3CDTF">2016-07-02T20:13:24Z</dcterms:modified>
</cp:coreProperties>
</file>